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8cc4ca9a2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8cc4ca9a2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8cc4ca9a2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8cc4ca9a2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8cc4ca9a2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8cc4ca9a2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cc4ca9a2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8cc4ca9a2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8cc4ca9a2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8cc4ca9a2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cc4ca9a2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8cc4ca9a2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cc4ca9a2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cc4ca9a2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8cc4ca9a2f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8cc4ca9a2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24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625599" y="2047678"/>
            <a:ext cx="8191722" cy="7453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D1924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programming language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5376875" y="3491250"/>
            <a:ext cx="3537900" cy="9708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lt1"/>
                </a:solidFill>
              </a:rPr>
              <a:t>Matteo Licciardino 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lt1"/>
                </a:solidFill>
              </a:rPr>
              <a:t>4°info 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lt1"/>
                </a:solidFill>
              </a:rPr>
              <a:t>14/11/2022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03200" y="224375"/>
            <a:ext cx="2935200" cy="13305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601" y="224375"/>
            <a:ext cx="2890396" cy="13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119000" y="494750"/>
            <a:ext cx="4508700" cy="4926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2000" u="sng">
                <a:solidFill>
                  <a:schemeClr val="lt1"/>
                </a:solidFill>
              </a:rPr>
              <a:t>What is a programming language?</a:t>
            </a:r>
            <a:endParaRPr b="1" i="1" sz="2000" u="sng">
              <a:solidFill>
                <a:schemeClr val="lt1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32075" y="1581500"/>
            <a:ext cx="4462200" cy="8772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A programming </a:t>
            </a:r>
            <a:r>
              <a:rPr b="1" lang="it" sz="1500" u="sng">
                <a:solidFill>
                  <a:schemeClr val="lt1"/>
                </a:solidFill>
              </a:rPr>
              <a:t>language</a:t>
            </a:r>
            <a:r>
              <a:rPr lang="it" sz="1500">
                <a:solidFill>
                  <a:schemeClr val="lt1"/>
                </a:solidFill>
              </a:rPr>
              <a:t> is a language where there are sets of instructions called </a:t>
            </a:r>
            <a:r>
              <a:rPr b="1" lang="it" sz="1500" u="sng">
                <a:solidFill>
                  <a:schemeClr val="lt1"/>
                </a:solidFill>
              </a:rPr>
              <a:t>inputs</a:t>
            </a:r>
            <a:r>
              <a:rPr lang="it" sz="1500">
                <a:solidFill>
                  <a:schemeClr val="lt1"/>
                </a:solidFill>
              </a:rPr>
              <a:t> that produce output data called </a:t>
            </a:r>
            <a:r>
              <a:rPr b="1" lang="it" sz="1500" u="sng">
                <a:solidFill>
                  <a:schemeClr val="lt1"/>
                </a:solidFill>
              </a:rPr>
              <a:t>outputs</a:t>
            </a:r>
            <a:r>
              <a:rPr lang="it" sz="1500">
                <a:solidFill>
                  <a:schemeClr val="lt1"/>
                </a:solidFill>
              </a:rPr>
              <a:t>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357025" y="3143600"/>
            <a:ext cx="4462200" cy="11082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this language develops the abstract concepts of man in </a:t>
            </a:r>
            <a:r>
              <a:rPr b="1" lang="it" sz="1500" u="sng">
                <a:solidFill>
                  <a:schemeClr val="lt1"/>
                </a:solidFill>
              </a:rPr>
              <a:t>machine code</a:t>
            </a:r>
            <a:r>
              <a:rPr lang="it" sz="1500">
                <a:solidFill>
                  <a:schemeClr val="lt1"/>
                </a:solidFill>
              </a:rPr>
              <a:t>, that is the computer language commonly called </a:t>
            </a:r>
            <a:r>
              <a:rPr b="1" lang="it" sz="1500" u="sng">
                <a:solidFill>
                  <a:schemeClr val="lt1"/>
                </a:solidFill>
              </a:rPr>
              <a:t>binary code</a:t>
            </a:r>
            <a:r>
              <a:rPr lang="it" sz="1500">
                <a:solidFill>
                  <a:schemeClr val="lt1"/>
                </a:solidFill>
              </a:rPr>
              <a:t>, that is </a:t>
            </a:r>
            <a:r>
              <a:rPr b="1" lang="it" sz="1500" u="sng">
                <a:solidFill>
                  <a:schemeClr val="lt1"/>
                </a:solidFill>
              </a:rPr>
              <a:t>0</a:t>
            </a:r>
            <a:r>
              <a:rPr lang="it" sz="1500">
                <a:solidFill>
                  <a:schemeClr val="lt1"/>
                </a:solidFill>
              </a:rPr>
              <a:t> and </a:t>
            </a:r>
            <a:r>
              <a:rPr b="1" lang="it" sz="1500" u="sng">
                <a:solidFill>
                  <a:schemeClr val="lt1"/>
                </a:solidFill>
              </a:rPr>
              <a:t>1</a:t>
            </a:r>
            <a:r>
              <a:rPr lang="it" sz="1500">
                <a:solidFill>
                  <a:schemeClr val="lt1"/>
                </a:solidFill>
              </a:rPr>
              <a:t>.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825" y="2940463"/>
            <a:ext cx="3028950" cy="151447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0151" y="1099726"/>
            <a:ext cx="2762874" cy="184075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55975" y="198275"/>
            <a:ext cx="4956900" cy="6156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In general, the languages used for software development have some elements in common which are: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205375" y="1008175"/>
            <a:ext cx="4807500" cy="4464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lt1"/>
                </a:solidFill>
              </a:rPr>
              <a:t>-</a:t>
            </a:r>
            <a:r>
              <a:rPr lang="it" sz="1500">
                <a:solidFill>
                  <a:schemeClr val="lt1"/>
                </a:solidFill>
              </a:rPr>
              <a:t> </a:t>
            </a:r>
            <a:r>
              <a:rPr b="1" lang="it" sz="1500" u="sng">
                <a:solidFill>
                  <a:schemeClr val="lt1"/>
                </a:solidFill>
              </a:rPr>
              <a:t>instruction sets</a:t>
            </a:r>
            <a:r>
              <a:rPr lang="it" sz="1500">
                <a:solidFill>
                  <a:schemeClr val="lt1"/>
                </a:solidFill>
              </a:rPr>
              <a:t> are descriptive commands or rules,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122600" y="2348550"/>
            <a:ext cx="4512000" cy="4464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lt1"/>
                </a:solidFill>
              </a:rPr>
              <a:t>- </a:t>
            </a:r>
            <a:r>
              <a:rPr b="1" lang="it" sz="1500" u="sng">
                <a:solidFill>
                  <a:schemeClr val="lt1"/>
                </a:solidFill>
              </a:rPr>
              <a:t>variables and constants</a:t>
            </a:r>
            <a:r>
              <a:rPr lang="it" sz="1500">
                <a:solidFill>
                  <a:schemeClr val="lt1"/>
                </a:solidFill>
              </a:rPr>
              <a:t> is a data to be stored,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314100" y="3381863"/>
            <a:ext cx="3808500" cy="6771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lt1"/>
                </a:solidFill>
              </a:rPr>
              <a:t>-</a:t>
            </a:r>
            <a:r>
              <a:rPr lang="it" sz="1500">
                <a:solidFill>
                  <a:schemeClr val="lt1"/>
                </a:solidFill>
              </a:rPr>
              <a:t> </a:t>
            </a:r>
            <a:r>
              <a:rPr b="1" lang="it" sz="1500" u="sng">
                <a:solidFill>
                  <a:schemeClr val="lt1"/>
                </a:solidFill>
              </a:rPr>
              <a:t>expression</a:t>
            </a:r>
            <a:r>
              <a:rPr lang="it" sz="1500">
                <a:solidFill>
                  <a:schemeClr val="lt1"/>
                </a:solidFill>
              </a:rPr>
              <a:t> is a combination of variables and constants joined by an operator,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300" y="403975"/>
            <a:ext cx="2888473" cy="148892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150" y="1968000"/>
            <a:ext cx="2548300" cy="1090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0425" y="3297275"/>
            <a:ext cx="2294976" cy="1090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180400" y="485625"/>
            <a:ext cx="5803200" cy="4155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- </a:t>
            </a:r>
            <a:r>
              <a:rPr b="1" lang="it" sz="1500" u="sng">
                <a:solidFill>
                  <a:schemeClr val="lt1"/>
                </a:solidFill>
              </a:rPr>
              <a:t>data structures</a:t>
            </a:r>
            <a:r>
              <a:rPr lang="it" sz="1500">
                <a:solidFill>
                  <a:schemeClr val="lt1"/>
                </a:solidFill>
              </a:rPr>
              <a:t> are a mechanism for managing complex data,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4572000" y="2248500"/>
            <a:ext cx="3808500" cy="6771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- </a:t>
            </a:r>
            <a:r>
              <a:rPr b="1" lang="it" sz="1600" u="sng">
                <a:solidFill>
                  <a:schemeClr val="lt1"/>
                </a:solidFill>
              </a:rPr>
              <a:t>control structures</a:t>
            </a:r>
            <a:r>
              <a:rPr lang="it" sz="1600">
                <a:solidFill>
                  <a:schemeClr val="lt1"/>
                </a:solidFill>
              </a:rPr>
              <a:t> are a system that directs the flow of program execution,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85475" y="3966200"/>
            <a:ext cx="3808500" cy="6465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- </a:t>
            </a:r>
            <a:r>
              <a:rPr b="1" lang="it" sz="1500" u="sng">
                <a:solidFill>
                  <a:schemeClr val="lt1"/>
                </a:solidFill>
              </a:rPr>
              <a:t>the subroutine</a:t>
            </a:r>
            <a:r>
              <a:rPr lang="it" sz="1500">
                <a:solidFill>
                  <a:schemeClr val="lt1"/>
                </a:solidFill>
              </a:rPr>
              <a:t> is a set of source codes that can be called up by the developer.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981" y="282644"/>
            <a:ext cx="2130374" cy="119835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6875" y="1252925"/>
            <a:ext cx="2349307" cy="2355200"/>
          </a:xfrm>
          <a:prstGeom prst="rect">
            <a:avLst/>
          </a:prstGeom>
          <a:noFill/>
          <a:ln cap="flat" cmpd="sng" w="28575">
            <a:solidFill>
              <a:srgbClr val="0D192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0150" y="3541050"/>
            <a:ext cx="2977825" cy="124772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1827450" y="205350"/>
            <a:ext cx="5489100" cy="4926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2000" u="sng">
                <a:solidFill>
                  <a:schemeClr val="lt1"/>
                </a:solidFill>
              </a:rPr>
              <a:t>What is a programming language used for?</a:t>
            </a:r>
            <a:endParaRPr b="1" i="1" sz="2000" u="sng">
              <a:solidFill>
                <a:schemeClr val="lt1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2630400" y="745838"/>
            <a:ext cx="3883200" cy="8772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The programming language allows you to convert ideas, concepts and projects into machine code.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2630400" y="1548375"/>
            <a:ext cx="1400100" cy="4155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For example: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193950" y="2625800"/>
            <a:ext cx="1633500" cy="4155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solidFill>
                  <a:schemeClr val="lt1"/>
                </a:solidFill>
              </a:rPr>
              <a:t>- </a:t>
            </a:r>
            <a:r>
              <a:rPr b="1" lang="it" sz="1500" u="sng">
                <a:solidFill>
                  <a:schemeClr val="lt1"/>
                </a:solidFill>
              </a:rPr>
              <a:t>create an app</a:t>
            </a:r>
            <a:r>
              <a:rPr lang="it" sz="1500">
                <a:solidFill>
                  <a:schemeClr val="lt1"/>
                </a:solidFill>
              </a:rPr>
              <a:t>,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4725" y="2095774"/>
            <a:ext cx="2607726" cy="1475574"/>
          </a:xfrm>
          <a:prstGeom prst="rect">
            <a:avLst/>
          </a:prstGeom>
          <a:noFill/>
          <a:ln cap="flat" cmpd="sng" w="28575">
            <a:solidFill>
              <a:srgbClr val="0D192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" name="Google Shape;102;p17"/>
          <p:cNvSpPr txBox="1"/>
          <p:nvPr/>
        </p:nvSpPr>
        <p:spPr>
          <a:xfrm>
            <a:off x="4789750" y="2625800"/>
            <a:ext cx="1863900" cy="4155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- </a:t>
            </a:r>
            <a:r>
              <a:rPr b="1" lang="it" sz="1500" u="sng">
                <a:solidFill>
                  <a:schemeClr val="lt1"/>
                </a:solidFill>
              </a:rPr>
              <a:t>create software</a:t>
            </a:r>
            <a:r>
              <a:rPr lang="it" sz="1500">
                <a:solidFill>
                  <a:schemeClr val="lt1"/>
                </a:solidFill>
              </a:rPr>
              <a:t>,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0525" y="2028613"/>
            <a:ext cx="2146525" cy="160987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" name="Google Shape;104;p17"/>
          <p:cNvSpPr txBox="1"/>
          <p:nvPr/>
        </p:nvSpPr>
        <p:spPr>
          <a:xfrm>
            <a:off x="6580988" y="4037988"/>
            <a:ext cx="2445600" cy="6465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- </a:t>
            </a:r>
            <a:r>
              <a:rPr b="1" lang="it" sz="1500" u="sng">
                <a:solidFill>
                  <a:schemeClr val="lt1"/>
                </a:solidFill>
              </a:rPr>
              <a:t>create a digital interaction</a:t>
            </a:r>
            <a:r>
              <a:rPr lang="it" sz="1500">
                <a:solidFill>
                  <a:schemeClr val="lt1"/>
                </a:solidFill>
              </a:rPr>
              <a:t>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2513700" y="4088125"/>
            <a:ext cx="1863900" cy="4155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- </a:t>
            </a:r>
            <a:r>
              <a:rPr b="1" lang="it" sz="1500" u="sng">
                <a:solidFill>
                  <a:schemeClr val="lt1"/>
                </a:solidFill>
              </a:rPr>
              <a:t>create a website</a:t>
            </a:r>
            <a:r>
              <a:rPr lang="it" sz="1500">
                <a:solidFill>
                  <a:schemeClr val="lt1"/>
                </a:solidFill>
              </a:rPr>
              <a:t>,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950" y="3774465"/>
            <a:ext cx="2264025" cy="117352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2573" y="3718348"/>
            <a:ext cx="2053464" cy="115507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1402950" y="298700"/>
            <a:ext cx="6338100" cy="4926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2000" u="sng">
                <a:solidFill>
                  <a:schemeClr val="lt1"/>
                </a:solidFill>
              </a:rPr>
              <a:t>Which programming languages are used lately?</a:t>
            </a:r>
            <a:endParaRPr b="1" i="1" sz="2000" u="sng">
              <a:solidFill>
                <a:schemeClr val="lt1"/>
              </a:solidFill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2630400" y="851275"/>
            <a:ext cx="3883200" cy="6465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The programming languages that have been used lately are: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420075" y="1557775"/>
            <a:ext cx="4555500" cy="8772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- </a:t>
            </a:r>
            <a:r>
              <a:rPr b="1" lang="it" sz="1500" u="sng">
                <a:solidFill>
                  <a:schemeClr val="lt1"/>
                </a:solidFill>
              </a:rPr>
              <a:t>Ruby</a:t>
            </a:r>
            <a:r>
              <a:rPr lang="it" sz="1500">
                <a:solidFill>
                  <a:schemeClr val="lt1"/>
                </a:solidFill>
              </a:rPr>
              <a:t> is an open source programming language, focused on simplicity and productivity and also on object oriented programming.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4362425" y="2784088"/>
            <a:ext cx="4555500" cy="8772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- </a:t>
            </a:r>
            <a:r>
              <a:rPr b="1" lang="it" sz="1500" u="sng">
                <a:solidFill>
                  <a:schemeClr val="lt1"/>
                </a:solidFill>
              </a:rPr>
              <a:t>Typescript</a:t>
            </a:r>
            <a:r>
              <a:rPr lang="it" sz="1500">
                <a:solidFill>
                  <a:schemeClr val="lt1"/>
                </a:solidFill>
              </a:rPr>
              <a:t> is an open source programming language developed by Microsoft, and is basically an extended version of JavaScript.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420075" y="3909675"/>
            <a:ext cx="4555500" cy="8772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- </a:t>
            </a:r>
            <a:r>
              <a:rPr b="1" lang="it" sz="1500" u="sng">
                <a:solidFill>
                  <a:schemeClr val="lt1"/>
                </a:solidFill>
              </a:rPr>
              <a:t>Swift</a:t>
            </a:r>
            <a:r>
              <a:rPr lang="it" sz="1500">
                <a:solidFill>
                  <a:schemeClr val="lt1"/>
                </a:solidFill>
              </a:rPr>
              <a:t> </a:t>
            </a:r>
            <a:r>
              <a:rPr lang="it" sz="1500">
                <a:solidFill>
                  <a:schemeClr val="lt1"/>
                </a:solidFill>
              </a:rPr>
              <a:t>is an object-oriented programming language that was also developed by Apple and is targeted  at Apple systems programmers.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837" y="3772900"/>
            <a:ext cx="2054963" cy="1150775"/>
          </a:xfrm>
          <a:prstGeom prst="rect">
            <a:avLst/>
          </a:prstGeom>
          <a:noFill/>
          <a:ln cap="flat" cmpd="sng" w="28575">
            <a:solidFill>
              <a:srgbClr val="0D192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" name="Google Shape;119;p18"/>
          <p:cNvSpPr txBox="1"/>
          <p:nvPr/>
        </p:nvSpPr>
        <p:spPr>
          <a:xfrm>
            <a:off x="5188825" y="1565538"/>
            <a:ext cx="1281600" cy="11508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8825" y="1565550"/>
            <a:ext cx="1281600" cy="115077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18"/>
          <p:cNvSpPr txBox="1"/>
          <p:nvPr/>
        </p:nvSpPr>
        <p:spPr>
          <a:xfrm>
            <a:off x="2777700" y="2531675"/>
            <a:ext cx="1383600" cy="1281300"/>
          </a:xfrm>
          <a:prstGeom prst="rect">
            <a:avLst/>
          </a:prstGeom>
          <a:solidFill>
            <a:srgbClr val="2C7CC4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7750" y="2570888"/>
            <a:ext cx="1323501" cy="120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214700" y="194900"/>
            <a:ext cx="4872900" cy="13392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- </a:t>
            </a:r>
            <a:r>
              <a:rPr b="1" lang="it" sz="1500" u="sng">
                <a:solidFill>
                  <a:schemeClr val="lt1"/>
                </a:solidFill>
              </a:rPr>
              <a:t>Go</a:t>
            </a:r>
            <a:r>
              <a:rPr lang="it" sz="1500">
                <a:solidFill>
                  <a:schemeClr val="lt1"/>
                </a:solidFill>
              </a:rPr>
              <a:t> is a programming language developed by Google, supported by both Google and the independent developer community as it is an open-source project. It is a simple language to write like Python and at the same time very efficient like C ++.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4297075" y="1812963"/>
            <a:ext cx="4555500" cy="11082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- </a:t>
            </a:r>
            <a:r>
              <a:rPr b="1" lang="it" sz="1500" u="sng">
                <a:solidFill>
                  <a:schemeClr val="lt1"/>
                </a:solidFill>
              </a:rPr>
              <a:t>C or C++</a:t>
            </a:r>
            <a:r>
              <a:rPr lang="it" sz="1500">
                <a:solidFill>
                  <a:schemeClr val="lt1"/>
                </a:solidFill>
              </a:rPr>
              <a:t> are programming languages and are between the most used languages in computer science and are still the basic languages of many operating systems, browsers and video games.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317400" y="3668825"/>
            <a:ext cx="4555500" cy="8772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- </a:t>
            </a:r>
            <a:r>
              <a:rPr b="1" lang="it" sz="1500" u="sng">
                <a:solidFill>
                  <a:schemeClr val="lt1"/>
                </a:solidFill>
              </a:rPr>
              <a:t>C#</a:t>
            </a:r>
            <a:r>
              <a:rPr lang="it" sz="1500">
                <a:solidFill>
                  <a:schemeClr val="lt1"/>
                </a:solidFill>
              </a:rPr>
              <a:t> is an object oriented programming language. Developed by Microsoft, it presents itself as a competing language of Java.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125" y="1608287"/>
            <a:ext cx="2910451" cy="151757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" name="Google Shape;132;p19"/>
          <p:cNvSpPr txBox="1"/>
          <p:nvPr/>
        </p:nvSpPr>
        <p:spPr>
          <a:xfrm>
            <a:off x="5348913" y="289863"/>
            <a:ext cx="3057600" cy="11493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8875" y="289932"/>
            <a:ext cx="3057675" cy="114917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" name="Google Shape;134;p19"/>
          <p:cNvSpPr txBox="1"/>
          <p:nvPr/>
        </p:nvSpPr>
        <p:spPr>
          <a:xfrm>
            <a:off x="5040888" y="3345150"/>
            <a:ext cx="1269600" cy="13392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6">
            <a:alphaModFix/>
          </a:blip>
          <a:srcRect b="18144" l="19968" r="20118" t="18214"/>
          <a:stretch/>
        </p:blipFill>
        <p:spPr>
          <a:xfrm>
            <a:off x="5040900" y="3388550"/>
            <a:ext cx="1232125" cy="12958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158700" y="166900"/>
            <a:ext cx="4872900" cy="8772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- </a:t>
            </a:r>
            <a:r>
              <a:rPr b="1" lang="it" sz="1500" u="sng">
                <a:solidFill>
                  <a:schemeClr val="lt1"/>
                </a:solidFill>
              </a:rPr>
              <a:t>Php</a:t>
            </a:r>
            <a:r>
              <a:rPr b="1" lang="it" sz="1500">
                <a:solidFill>
                  <a:schemeClr val="lt1"/>
                </a:solidFill>
              </a:rPr>
              <a:t> </a:t>
            </a:r>
            <a:r>
              <a:rPr lang="it" sz="1500">
                <a:solidFill>
                  <a:schemeClr val="lt1"/>
                </a:solidFill>
              </a:rPr>
              <a:t>is an interpreted scripting language, with a simple and widely used syntax. PHP supports both an imperative and an object-oriented approach.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2108550" y="1327588"/>
            <a:ext cx="4555500" cy="11082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- </a:t>
            </a:r>
            <a:r>
              <a:rPr b="1" lang="it" sz="1500" u="sng">
                <a:solidFill>
                  <a:schemeClr val="lt1"/>
                </a:solidFill>
              </a:rPr>
              <a:t>Python</a:t>
            </a:r>
            <a:r>
              <a:rPr lang="it" sz="1500">
                <a:solidFill>
                  <a:schemeClr val="lt1"/>
                </a:solidFill>
              </a:rPr>
              <a:t> is a simple programming language to learn, has an easily readable code and is very flexible and also suitable for object oriented programming.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2108550" y="2571750"/>
            <a:ext cx="4555500" cy="8772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- </a:t>
            </a:r>
            <a:r>
              <a:rPr b="1" lang="it" sz="1500" u="sng">
                <a:solidFill>
                  <a:schemeClr val="lt1"/>
                </a:solidFill>
              </a:rPr>
              <a:t>Java</a:t>
            </a:r>
            <a:r>
              <a:rPr b="1" lang="it" sz="1500">
                <a:solidFill>
                  <a:schemeClr val="lt1"/>
                </a:solidFill>
              </a:rPr>
              <a:t> </a:t>
            </a:r>
            <a:r>
              <a:rPr lang="it" sz="1500">
                <a:solidFill>
                  <a:schemeClr val="lt1"/>
                </a:solidFill>
              </a:rPr>
              <a:t>is the programming language behind the Android operating system, which is the basis for the development of mobile apps and games.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2108550" y="3509850"/>
            <a:ext cx="4555500" cy="15699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- </a:t>
            </a:r>
            <a:r>
              <a:rPr b="1" lang="it" sz="1500" u="sng">
                <a:solidFill>
                  <a:schemeClr val="lt1"/>
                </a:solidFill>
              </a:rPr>
              <a:t>Javascript</a:t>
            </a:r>
            <a:r>
              <a:rPr b="1" lang="it" sz="1500">
                <a:solidFill>
                  <a:schemeClr val="lt1"/>
                </a:solidFill>
              </a:rPr>
              <a:t> </a:t>
            </a:r>
            <a:r>
              <a:rPr lang="it" sz="1500">
                <a:solidFill>
                  <a:schemeClr val="lt1"/>
                </a:solidFill>
              </a:rPr>
              <a:t>is an event-oriented multi-paradigm programming language and also an essential element for the development of websites with dynamic, interactive or animated functions. Therefore, JavaScript is present in much of the web.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45" y="3509845"/>
            <a:ext cx="1372225" cy="137222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" name="Google Shape;146;p20"/>
          <p:cNvSpPr txBox="1"/>
          <p:nvPr/>
        </p:nvSpPr>
        <p:spPr>
          <a:xfrm>
            <a:off x="5199625" y="166850"/>
            <a:ext cx="1903200" cy="10248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9675" y="166900"/>
            <a:ext cx="1903100" cy="102475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" name="Google Shape;148;p20"/>
          <p:cNvSpPr txBox="1"/>
          <p:nvPr/>
        </p:nvSpPr>
        <p:spPr>
          <a:xfrm>
            <a:off x="317400" y="1203050"/>
            <a:ext cx="1605600" cy="15699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6">
            <a:alphaModFix/>
          </a:blip>
          <a:srcRect b="10801" l="0" r="0" t="0"/>
          <a:stretch/>
        </p:blipFill>
        <p:spPr>
          <a:xfrm>
            <a:off x="317525" y="1191649"/>
            <a:ext cx="1605476" cy="15699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" name="Google Shape;150;p20"/>
          <p:cNvSpPr txBox="1"/>
          <p:nvPr/>
        </p:nvSpPr>
        <p:spPr>
          <a:xfrm>
            <a:off x="6849600" y="2268325"/>
            <a:ext cx="1822200" cy="1372200"/>
          </a:xfrm>
          <a:prstGeom prst="rect">
            <a:avLst/>
          </a:prstGeom>
          <a:solidFill>
            <a:srgbClr val="0D192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9600" y="2268312"/>
            <a:ext cx="1822326" cy="1372227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/>
          <p:nvPr/>
        </p:nvSpPr>
        <p:spPr>
          <a:xfrm>
            <a:off x="476250" y="2219297"/>
            <a:ext cx="8191687" cy="7045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D1924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thanks for your attention!</a:t>
            </a:r>
          </a:p>
        </p:txBody>
      </p:sp>
    </p:spTree>
  </p:cSld>
  <p:clrMapOvr>
    <a:masterClrMapping/>
  </p:clrMapOvr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